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5"/>
  </p:notesMasterIdLst>
  <p:handoutMasterIdLst>
    <p:handoutMasterId r:id="rId26"/>
  </p:handoutMasterIdLst>
  <p:sldIdLst>
    <p:sldId id="318" r:id="rId2"/>
    <p:sldId id="337" r:id="rId3"/>
    <p:sldId id="338" r:id="rId4"/>
    <p:sldId id="355" r:id="rId5"/>
    <p:sldId id="356" r:id="rId6"/>
    <p:sldId id="361" r:id="rId7"/>
    <p:sldId id="357" r:id="rId8"/>
    <p:sldId id="352" r:id="rId9"/>
    <p:sldId id="359" r:id="rId10"/>
    <p:sldId id="339" r:id="rId11"/>
    <p:sldId id="360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62" r:id="rId22"/>
    <p:sldId id="353" r:id="rId23"/>
    <p:sldId id="354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CCFF"/>
    <a:srgbClr val="FFE2A7"/>
    <a:srgbClr val="FFFFCC"/>
    <a:srgbClr val="00A44A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87" d="100"/>
          <a:sy n="87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184029527813135E-2"/>
          <c:y val="0.14965252617039235"/>
          <c:w val="0.91043889670201217"/>
          <c:h val="0.7531582311749772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добыча угля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185.5</c:v>
                </c:pt>
                <c:pt idx="1">
                  <c:v>192.1</c:v>
                </c:pt>
                <c:pt idx="2">
                  <c:v>201.5</c:v>
                </c:pt>
                <c:pt idx="3">
                  <c:v>202.8</c:v>
                </c:pt>
                <c:pt idx="4">
                  <c:v>210.9</c:v>
                </c:pt>
                <c:pt idx="5">
                  <c:v>215.8</c:v>
                </c:pt>
                <c:pt idx="6">
                  <c:v>227.4</c:v>
                </c:pt>
                <c:pt idx="7">
                  <c:v>241.5</c:v>
                </c:pt>
                <c:pt idx="8">
                  <c:v>255.3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Добыча угля открытыми г.р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106.6</c:v>
                </c:pt>
                <c:pt idx="1">
                  <c:v>116.1</c:v>
                </c:pt>
                <c:pt idx="2">
                  <c:v>122.6</c:v>
                </c:pt>
                <c:pt idx="3">
                  <c:v>125.8</c:v>
                </c:pt>
                <c:pt idx="4">
                  <c:v>131.1</c:v>
                </c:pt>
                <c:pt idx="5">
                  <c:v>139.5</c:v>
                </c:pt>
                <c:pt idx="6">
                  <c:v>145.1</c:v>
                </c:pt>
                <c:pt idx="7">
                  <c:v>156.6</c:v>
                </c:pt>
                <c:pt idx="8">
                  <c:v>165.8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Добыча угля подземными г.р.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78.900000000000006</c:v>
                </c:pt>
                <c:pt idx="1">
                  <c:v>76</c:v>
                </c:pt>
                <c:pt idx="2">
                  <c:v>78.900000000000006</c:v>
                </c:pt>
                <c:pt idx="3">
                  <c:v>76.2</c:v>
                </c:pt>
                <c:pt idx="4">
                  <c:v>79.7</c:v>
                </c:pt>
                <c:pt idx="5">
                  <c:v>76.3</c:v>
                </c:pt>
                <c:pt idx="6">
                  <c:v>82.3</c:v>
                </c:pt>
                <c:pt idx="7">
                  <c:v>84.9</c:v>
                </c:pt>
                <c:pt idx="8">
                  <c:v>89.5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326016"/>
        <c:axId val="74327552"/>
      </c:lineChart>
      <c:catAx>
        <c:axId val="74326016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shade val="50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spPr>
          <a:ln>
            <a:solidFill>
              <a:schemeClr val="accent1">
                <a:shade val="50000"/>
              </a:schemeClr>
            </a:solidFill>
          </a:ln>
        </c:spPr>
        <c:crossAx val="74327552"/>
        <c:crosses val="autoZero"/>
        <c:auto val="1"/>
        <c:lblAlgn val="ctr"/>
        <c:lblOffset val="100"/>
        <c:noMultiLvlLbl val="0"/>
      </c:catAx>
      <c:valAx>
        <c:axId val="74327552"/>
        <c:scaling>
          <c:orientation val="minMax"/>
          <c:min val="10"/>
        </c:scaling>
        <c:delete val="0"/>
        <c:axPos val="l"/>
        <c:majorGridlines>
          <c:spPr>
            <a:ln>
              <a:solidFill>
                <a:schemeClr val="accent1">
                  <a:shade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accent1">
                <a:shade val="50000"/>
              </a:schemeClr>
            </a:solidFill>
          </a:ln>
        </c:spPr>
        <c:crossAx val="74326016"/>
        <c:crosses val="autoZero"/>
        <c:crossBetween val="between"/>
      </c:valAx>
      <c:spPr>
        <a:noFill/>
        <a:ln>
          <a:solidFill>
            <a:schemeClr val="accent1">
              <a:shade val="50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0"/>
            </a:pPr>
            <a:endParaRPr lang="ru-RU"/>
          </a:p>
        </c:txPr>
      </c:legendEntry>
      <c:layout>
        <c:manualLayout>
          <c:xMode val="edge"/>
          <c:yMode val="edge"/>
          <c:x val="2.5358305339998868E-4"/>
          <c:y val="1.579426498216616E-2"/>
          <c:w val="0.9949482582028929"/>
          <c:h val="0.131543012633753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835107417128413E-2"/>
          <c:y val="0.11572006828632828"/>
          <c:w val="0.90808143773694971"/>
          <c:h val="0.7907730210527853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Аварийность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17</c:v>
                </c:pt>
                <c:pt idx="1">
                  <c:v>10</c:v>
                </c:pt>
                <c:pt idx="2">
                  <c:v>12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Смертельный травматизм (чел)</c:v>
                </c:pt>
              </c:strCache>
            </c:strRef>
          </c:tx>
          <c:spPr>
            <a:solidFill>
              <a:schemeClr val="bg2">
                <a:lumMod val="90000"/>
                <a:lumOff val="1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119</c:v>
                </c:pt>
                <c:pt idx="1">
                  <c:v>27</c:v>
                </c:pt>
                <c:pt idx="2">
                  <c:v>24</c:v>
                </c:pt>
                <c:pt idx="3">
                  <c:v>30</c:v>
                </c:pt>
                <c:pt idx="4">
                  <c:v>19</c:v>
                </c:pt>
                <c:pt idx="5">
                  <c:v>14</c:v>
                </c:pt>
                <c:pt idx="6">
                  <c:v>12</c:v>
                </c:pt>
                <c:pt idx="7">
                  <c:v>11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688640"/>
        <c:axId val="78690176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Добыча угля (млн.тонн)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185.5</c:v>
                </c:pt>
                <c:pt idx="1">
                  <c:v>192.1</c:v>
                </c:pt>
                <c:pt idx="2">
                  <c:v>201.5</c:v>
                </c:pt>
                <c:pt idx="3">
                  <c:v>202.8</c:v>
                </c:pt>
                <c:pt idx="4">
                  <c:v>210.9</c:v>
                </c:pt>
                <c:pt idx="5">
                  <c:v>215.8</c:v>
                </c:pt>
                <c:pt idx="6">
                  <c:v>227.4</c:v>
                </c:pt>
                <c:pt idx="7">
                  <c:v>241.5</c:v>
                </c:pt>
                <c:pt idx="8">
                  <c:v>255.3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705792"/>
        <c:axId val="78691712"/>
      </c:lineChart>
      <c:catAx>
        <c:axId val="78688640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shade val="50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78690176"/>
        <c:crosses val="autoZero"/>
        <c:auto val="1"/>
        <c:lblAlgn val="ctr"/>
        <c:lblOffset val="100"/>
        <c:noMultiLvlLbl val="0"/>
      </c:catAx>
      <c:valAx>
        <c:axId val="7869017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accent1">
                  <a:shade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78688640"/>
        <c:crosses val="autoZero"/>
        <c:crossBetween val="between"/>
      </c:valAx>
      <c:valAx>
        <c:axId val="7869171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78705792"/>
        <c:crosses val="max"/>
        <c:crossBetween val="between"/>
      </c:valAx>
      <c:catAx>
        <c:axId val="78705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691712"/>
        <c:crosses val="autoZero"/>
        <c:auto val="1"/>
        <c:lblAlgn val="ctr"/>
        <c:lblOffset val="100"/>
        <c:noMultiLvlLbl val="0"/>
      </c:catAx>
      <c:spPr>
        <a:noFill/>
        <a:ln w="25400">
          <a:solidFill>
            <a:schemeClr val="accent1">
              <a:shade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1.5201894392019912E-2"/>
          <c:y val="1.3903871334085579E-2"/>
          <c:w val="0.97683086280332443"/>
          <c:h val="6.1804350269538039E-2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186569701524504E-2"/>
          <c:y val="0.18443455113174559"/>
          <c:w val="0.88393690916714462"/>
          <c:h val="0.736207124646969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1468710771844197E-2"/>
                  <c:y val="9.826289142476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682048161671366E-2"/>
                  <c:y val="4.031298109733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68204816167139E-2"/>
                  <c:y val="4.2832344025267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732301139509971E-2"/>
                  <c:y val="-6.55085942831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418457794005668E-2"/>
                  <c:y val="3.2754297141587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891277058674226E-2"/>
                  <c:y val="2.7715174504420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154867426339945E-2"/>
                  <c:y val="-4.7871665053089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677939668847029E-2"/>
                  <c:y val="5.5430349008840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836915588011335E-2"/>
                  <c:y val="-3.779341977875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0.41</c:v>
                </c:pt>
                <c:pt idx="1">
                  <c:v>0.13</c:v>
                </c:pt>
                <c:pt idx="2">
                  <c:v>0.1</c:v>
                </c:pt>
                <c:pt idx="3">
                  <c:v>0.17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0.14000000000000001</c:v>
                </c:pt>
                <c:pt idx="7">
                  <c:v>4.3999999999999997E-2</c:v>
                </c:pt>
                <c:pt idx="8">
                  <c:v>3.9E-2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Кузбасс</c:v>
                </c:pt>
              </c:strCache>
            </c:strRef>
          </c:tx>
          <c:spPr>
            <a:ln w="47625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19050">
                <a:solidFill>
                  <a:srgbClr val="00B0F0"/>
                </a:solidFill>
              </a:ln>
            </c:spPr>
          </c:marker>
          <c:dLbls>
            <c:dLbl>
              <c:idx val="1"/>
              <c:layout>
                <c:manualLayout>
                  <c:x val="-1.5050252977838505E-2"/>
                  <c:y val="-4.7871665053089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891277058674226E-2"/>
                  <c:y val="-6.55085942831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678047401509722E-2"/>
                  <c:y val="4.0312981097338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259481874841365E-2"/>
                  <c:y val="-6.2989032964591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891277058674226E-2"/>
                  <c:y val="-4.283254241592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205120404178474E-2"/>
                  <c:y val="4.535210373450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677939668847029E-2"/>
                  <c:y val="-5.794991032742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364096323342781E-2"/>
                  <c:y val="3.3550000292365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0.64</c:v>
                </c:pt>
                <c:pt idx="1">
                  <c:v>0.14000000000000001</c:v>
                </c:pt>
                <c:pt idx="2">
                  <c:v>0.11899999999999999</c:v>
                </c:pt>
                <c:pt idx="3">
                  <c:v>0.14699999999999999</c:v>
                </c:pt>
                <c:pt idx="4">
                  <c:v>0.09</c:v>
                </c:pt>
                <c:pt idx="5">
                  <c:v>6.4000000000000001E-2</c:v>
                </c:pt>
                <c:pt idx="6">
                  <c:v>5.2999999999999999E-2</c:v>
                </c:pt>
                <c:pt idx="7">
                  <c:v>4.4999999999999998E-2</c:v>
                </c:pt>
                <c:pt idx="8">
                  <c:v>3.1E-2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167872"/>
        <c:axId val="79169408"/>
      </c:lineChart>
      <c:dateAx>
        <c:axId val="79167872"/>
        <c:scaling>
          <c:orientation val="minMax"/>
        </c:scaling>
        <c:delete val="0"/>
        <c:axPos val="t"/>
        <c:majorGridlines>
          <c:spPr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  <a:lumOff val="5000"/>
              </a:schemeClr>
            </a:solidFill>
          </a:ln>
        </c:spPr>
        <c:crossAx val="79169408"/>
        <c:crosses val="max"/>
        <c:auto val="0"/>
        <c:lblOffset val="100"/>
        <c:baseTimeUnit val="days"/>
      </c:dateAx>
      <c:valAx>
        <c:axId val="791694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chemeClr val="bg1">
                <a:lumMod val="95000"/>
                <a:lumOff val="5000"/>
              </a:schemeClr>
            </a:solidFill>
          </a:ln>
        </c:spPr>
        <c:crossAx val="79167872"/>
        <c:crosses val="autoZero"/>
        <c:crossBetween val="between"/>
      </c:valAx>
      <c:spPr>
        <a:ln>
          <a:solidFill>
            <a:schemeClr val="bg1">
              <a:lumMod val="95000"/>
              <a:lumOff val="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4.2768636372230495E-2"/>
          <c:y val="1.3923891497435958E-2"/>
          <c:w val="0.90853383982527047"/>
          <c:h val="5.972326174284728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21573905825881E-2"/>
          <c:y val="0.10842649903435386"/>
          <c:w val="0.90525616529292885"/>
          <c:h val="0.8097760827183585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Аварийность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>
                  <a:lumMod val="95000"/>
                  <a:lumOff val="5000"/>
                </a:sysClr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  <c:trendlineType val="exp"/>
            <c:dispRSqr val="0"/>
            <c:dispEq val="0"/>
          </c:trendline>
          <c:cat>
            <c:strRef>
              <c:f>Лист1!$A$2:$A$10</c:f>
              <c:strCache>
                <c:ptCount val="9"/>
                <c:pt idx="0">
                  <c:v>2010г</c:v>
                </c:pt>
                <c:pt idx="1">
                  <c:v>2011г</c:v>
                </c:pt>
                <c:pt idx="2">
                  <c:v>2012г</c:v>
                </c:pt>
                <c:pt idx="3">
                  <c:v>2013г</c:v>
                </c:pt>
                <c:pt idx="4">
                  <c:v>2014г</c:v>
                </c:pt>
                <c:pt idx="5">
                  <c:v>2015г</c:v>
                </c:pt>
                <c:pt idx="6">
                  <c:v>2016г</c:v>
                </c:pt>
                <c:pt idx="7">
                  <c:v>2017г</c:v>
                </c:pt>
                <c:pt idx="8">
                  <c:v>2018г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16</c:v>
                </c:pt>
                <c:pt idx="1">
                  <c:v>7</c:v>
                </c:pt>
                <c:pt idx="2">
                  <c:v>10</c:v>
                </c:pt>
                <c:pt idx="3">
                  <c:v>9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Смертельный травматизм (чел)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>
                  <a:lumMod val="95000"/>
                  <a:lumOff val="5000"/>
                </a:sysClr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power"/>
            <c:dispRSqr val="0"/>
            <c:dispEq val="0"/>
          </c:trendline>
          <c:trendline>
            <c:spPr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  <c:trendlineType val="power"/>
            <c:dispRSqr val="0"/>
            <c:dispEq val="0"/>
          </c:trendline>
          <c:cat>
            <c:strRef>
              <c:f>Лист1!$A$2:$A$10</c:f>
              <c:strCache>
                <c:ptCount val="9"/>
                <c:pt idx="0">
                  <c:v>2010г</c:v>
                </c:pt>
                <c:pt idx="1">
                  <c:v>2011г</c:v>
                </c:pt>
                <c:pt idx="2">
                  <c:v>2012г</c:v>
                </c:pt>
                <c:pt idx="3">
                  <c:v>2013г</c:v>
                </c:pt>
                <c:pt idx="4">
                  <c:v>2014г</c:v>
                </c:pt>
                <c:pt idx="5">
                  <c:v>2015г</c:v>
                </c:pt>
                <c:pt idx="6">
                  <c:v>2016г</c:v>
                </c:pt>
                <c:pt idx="7">
                  <c:v>2017г</c:v>
                </c:pt>
                <c:pt idx="8">
                  <c:v>2018г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113</c:v>
                </c:pt>
                <c:pt idx="1">
                  <c:v>22</c:v>
                </c:pt>
                <c:pt idx="2">
                  <c:v>18</c:v>
                </c:pt>
                <c:pt idx="3">
                  <c:v>27</c:v>
                </c:pt>
                <c:pt idx="4">
                  <c:v>15</c:v>
                </c:pt>
                <c:pt idx="5">
                  <c:v>8</c:v>
                </c:pt>
                <c:pt idx="6">
                  <c:v>11</c:v>
                </c:pt>
                <c:pt idx="7">
                  <c:v>10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40800"/>
        <c:axId val="84142336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Добыча угля (млн.тонн)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ln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4.8100716082051499E-2"/>
                  <c:y val="-3.928014896982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033572027350524E-2"/>
                  <c:y val="-3.2348357975152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236754226573539E-2"/>
                  <c:y val="-2.7727163978702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236754226573539E-2"/>
                  <c:y val="-4.390134296627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694351683605404E-2"/>
                  <c:y val="-3.2348357975152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151949140637266E-2"/>
                  <c:y val="-4.390134296627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355131339860308E-2"/>
                  <c:y val="-4.1590745968053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081272879689217E-2"/>
                  <c:y val="-3.696955197160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236754226573646E-2"/>
                  <c:y val="-3.2348357975152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2010г</c:v>
                </c:pt>
                <c:pt idx="1">
                  <c:v>2011г</c:v>
                </c:pt>
                <c:pt idx="2">
                  <c:v>2012г</c:v>
                </c:pt>
                <c:pt idx="3">
                  <c:v>2013г</c:v>
                </c:pt>
                <c:pt idx="4">
                  <c:v>2014г</c:v>
                </c:pt>
                <c:pt idx="5">
                  <c:v>2015г</c:v>
                </c:pt>
                <c:pt idx="6">
                  <c:v>2016г</c:v>
                </c:pt>
                <c:pt idx="7">
                  <c:v>2017г</c:v>
                </c:pt>
                <c:pt idx="8">
                  <c:v>2018г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78.900000000000006</c:v>
                </c:pt>
                <c:pt idx="1">
                  <c:v>76</c:v>
                </c:pt>
                <c:pt idx="2">
                  <c:v>78.7</c:v>
                </c:pt>
                <c:pt idx="3">
                  <c:v>76.2</c:v>
                </c:pt>
                <c:pt idx="4">
                  <c:v>79.7</c:v>
                </c:pt>
                <c:pt idx="5">
                  <c:v>76.3</c:v>
                </c:pt>
                <c:pt idx="6">
                  <c:v>82.3</c:v>
                </c:pt>
                <c:pt idx="7">
                  <c:v>84.9</c:v>
                </c:pt>
                <c:pt idx="8">
                  <c:v>89.5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51456"/>
        <c:axId val="84049920"/>
      </c:lineChart>
      <c:catAx>
        <c:axId val="84140800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>
                  <a:lumMod val="95000"/>
                  <a:lumOff val="5000"/>
                </a:sys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>
                <a:lumMod val="95000"/>
                <a:lumOff val="5000"/>
              </a:sysClr>
            </a:solidFill>
          </a:ln>
        </c:spPr>
        <c:crossAx val="84142336"/>
        <c:crosses val="autoZero"/>
        <c:auto val="1"/>
        <c:lblAlgn val="ctr"/>
        <c:lblOffset val="100"/>
        <c:noMultiLvlLbl val="0"/>
      </c:catAx>
      <c:valAx>
        <c:axId val="8414233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ysClr val="windowText" lastClr="000000">
                  <a:lumMod val="95000"/>
                  <a:lumOff val="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>
                <a:lumMod val="95000"/>
                <a:lumOff val="5000"/>
              </a:sysClr>
            </a:solidFill>
          </a:ln>
        </c:spPr>
        <c:crossAx val="84140800"/>
        <c:crosses val="autoZero"/>
        <c:crossBetween val="between"/>
      </c:valAx>
      <c:valAx>
        <c:axId val="8404992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84051456"/>
        <c:crosses val="max"/>
        <c:crossBetween val="between"/>
      </c:valAx>
      <c:catAx>
        <c:axId val="84051456"/>
        <c:scaling>
          <c:orientation val="minMax"/>
        </c:scaling>
        <c:delete val="1"/>
        <c:axPos val="b"/>
        <c:majorTickMark val="out"/>
        <c:minorTickMark val="none"/>
        <c:tickLblPos val="nextTo"/>
        <c:crossAx val="84049920"/>
        <c:crosses val="autoZero"/>
        <c:auto val="1"/>
        <c:lblAlgn val="ctr"/>
        <c:lblOffset val="100"/>
        <c:noMultiLvlLbl val="0"/>
      </c:catAx>
      <c:spPr>
        <a:noFill/>
        <a:ln w="25400">
          <a:solidFill>
            <a:sysClr val="windowText" lastClr="000000">
              <a:lumMod val="95000"/>
              <a:lumOff val="5000"/>
            </a:sysClr>
          </a:solidFill>
        </a:ln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 b="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C4232-8A46-40F3-83AF-04494D94267E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B10B4-D5AE-47B2-A0FF-BBFD7AA05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9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FFAC-C298-484B-925C-BFF8C823AE9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CDEED-EDCC-43B2-B4D8-484C30471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3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622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3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62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933056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правоприменительной практике Сибирского управления Ростехнадзора в 2018 году на объектах ведения горных работ и обогащения полезных ископаемых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588333" y="116632"/>
            <a:ext cx="82321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01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700808"/>
            <a:ext cx="81369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заместителя руководителя Сибирского управления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 Игорь Юрьевич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9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68052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Ростехнадзор был выведен из состава Министерства природных ресурсов, и руководство его деятельностью было поручено осуществлять Правительству Российской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514350" indent="-514350"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 2010 года была создана прокуратура по надзору за исполнением законов в угледобывающей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отрасли;</a:t>
            </a:r>
          </a:p>
          <a:p>
            <a:pPr marL="514350" indent="-514350"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Кодекс Российской Федерации «Об административных правонарушениях» в части усиления Административной ответственности за нарушения требований промышленной безопасности и условий действия лицензий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694" y="1"/>
            <a:ext cx="8332305" cy="1340767"/>
          </a:xfrm>
          <a:solidFill>
            <a:schemeClr val="bg2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pPr marL="34290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актуализации действующих требований безопасности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работ, связанных с пользованием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едрами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68566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7969200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9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дистанционного контроля промышленной безопасности опасных производственных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2776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контроль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промышленной безопасности и оповещение о критических событиях на объекте в режиме реального времени при функционировании объекта в различных технологических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режимах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критическое состояние промышленной безопасности на основе анализа выявления совокупности незначительных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923" y="4090459"/>
            <a:ext cx="8128672" cy="2308324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дистанционный мониторинг даст нам возможность перехода к принципу «презумпции невиновности», когда Ростехнадзор будет приходить с проверкой, в случае если у нас есть для этого повод.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остальное – ответственность наших поднадзорных организаций.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79512" y="1395566"/>
            <a:ext cx="592529" cy="54043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79512" y="2636912"/>
            <a:ext cx="592529" cy="54043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10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433130" y="6309321"/>
            <a:ext cx="2133600" cy="365125"/>
          </a:xfrm>
        </p:spPr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343544"/>
              </p:ext>
            </p:extLst>
          </p:nvPr>
        </p:nvGraphicFramePr>
        <p:xfrm>
          <a:off x="251520" y="1844824"/>
          <a:ext cx="874388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0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уровень добычи угля в Кузбассе достиг 255,3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открытыми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горными работами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156,8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(65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подземными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горными работами 89,5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(35%)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68566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11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722533"/>
              </p:ext>
            </p:extLst>
          </p:nvPr>
        </p:nvGraphicFramePr>
        <p:xfrm>
          <a:off x="109930" y="980728"/>
          <a:ext cx="8777064" cy="548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170451"/>
            <a:ext cx="8275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добычи, аварийности и травматизма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смертельным исходом  при добыче угля в Кузбассе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68566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12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Долгосрочная программа развития угольной промышленности России:  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0,05 в 2030 году</a:t>
            </a:r>
            <a:endParaRPr lang="ru-RU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99" y="0"/>
            <a:ext cx="8712968" cy="443001"/>
          </a:xfrm>
        </p:spPr>
        <p:txBody>
          <a:bodyPr>
            <a:noAutofit/>
          </a:bodyPr>
          <a:lstStyle/>
          <a:p>
            <a:pPr lvl="0" indent="450850" eaLnBrk="1" hangingPunct="1">
              <a:tabLst>
                <a:tab pos="571500" algn="l"/>
              </a:tabLst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 смертельный травматизм, чел./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268930"/>
              </p:ext>
            </p:extLst>
          </p:nvPr>
        </p:nvGraphicFramePr>
        <p:xfrm>
          <a:off x="467544" y="1268760"/>
          <a:ext cx="856821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68566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13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im0-tub-ru.yandex.net/i?id=d4f77168baf0740024e1843f627052f8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63" y="5663808"/>
            <a:ext cx="2124958" cy="11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77166"/>
              </p:ext>
            </p:extLst>
          </p:nvPr>
        </p:nvGraphicFramePr>
        <p:xfrm>
          <a:off x="107504" y="980728"/>
          <a:ext cx="8784972" cy="4364676"/>
        </p:xfrm>
        <a:graphic>
          <a:graphicData uri="http://schemas.openxmlformats.org/drawingml/2006/table">
            <a:tbl>
              <a:tblPr/>
              <a:tblGrid>
                <a:gridCol w="2528496"/>
                <a:gridCol w="715379"/>
                <a:gridCol w="592037"/>
                <a:gridCol w="592037"/>
                <a:gridCol w="592037"/>
                <a:gridCol w="592037"/>
                <a:gridCol w="592037"/>
                <a:gridCol w="592037"/>
                <a:gridCol w="592037"/>
                <a:gridCol w="592037"/>
                <a:gridCol w="804801"/>
              </a:tblGrid>
              <a:tr h="300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841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Взрывы, вспышки метана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76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Загазирование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метаном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82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Пожары подземные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60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Затопление горных выработок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9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Обрушения 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66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Внезапные выбросы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66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Обрушение отвала 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0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Пожар ОФ 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82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Падение БелАЗа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66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ВСЕГО аварий: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67544" y="-6027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Аварийность на угледобывающих предприятиях Кузбасса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период 2010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2018 гг.</a:t>
            </a:r>
            <a:endParaRPr lang="ru-RU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s://pbs.twimg.com/media/CmII9KQWIAAPJp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5418"/>
            <a:ext cx="2290632" cy="12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31" y="5663808"/>
            <a:ext cx="1789889" cy="119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derksenod\Desktop\РАЗНОЕ\по диаграммам\фоны\яч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86" y="5663808"/>
            <a:ext cx="1816261" cy="11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im0-tub-ru.yandex.net/i?id=8d146ee9bafa305f3ad4dc05e8b75c6a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78" y="5663808"/>
            <a:ext cx="2124959" cy="11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fsetan_emblema200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3568" cy="7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14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4624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добычи, аварийности 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 со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смертельным исходом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подземной добыче угля в Кузбассе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734457"/>
              </p:ext>
            </p:extLst>
          </p:nvPr>
        </p:nvGraphicFramePr>
        <p:xfrm>
          <a:off x="69640" y="1215609"/>
          <a:ext cx="8966855" cy="549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3568" cy="7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969200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8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8086334" y="6567617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15 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926" y="188640"/>
            <a:ext cx="8229600" cy="1297582"/>
          </a:xfrm>
        </p:spPr>
        <p:txBody>
          <a:bodyPr>
            <a:noAutofit/>
          </a:bodyPr>
          <a:lstStyle/>
          <a:p>
            <a:pPr marL="342900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авариях, допущенных на предприятиях подземной угледобычи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(шахтах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3568" cy="7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9273" y="1556792"/>
            <a:ext cx="8478688" cy="49552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07.04.2018 г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ПАО «Мечел»  филиал ПАО «Южный Кузбасс» - Управление по подземной добыче угля шахта «им. В.И. Ленина» - эндогенный пожар.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13.05.2018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ООО "Промышленная торговая компания - Уголь" ООО «Шахта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Грамотеинская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- эндогенный пожар.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14.08.2018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"УК "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Талдинская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АО «Шахтоуправление «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Талдинское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-Южное» - эндогенный пожар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09.12.2018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«УК "Северный Кузбасс» шахта «Первомайская» -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экзогенный пожар в отработанном пространстве выемочного участка лавы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16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342900" lvl="0" indent="-342900" algn="just"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надлежащий контроль за ранними признаками самовозгорания угля в выработанном пространстве отработанных выемочных участков путем обеспечения достаточного количества контрольных точек позволяющих иметь полную информацию о газовой атмосфере в выработанном пространстве отработанных выемочных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участков.</a:t>
            </a:r>
          </a:p>
          <a:p>
            <a:pPr marL="0" lvl="0" indent="0" algn="just">
              <a:buNone/>
            </a:pPr>
            <a:endPara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обнаружения ранних признаков пожара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газовый контроля оксида углерода у изолирующих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перемычек.</a:t>
            </a:r>
          </a:p>
          <a:p>
            <a:pPr marL="0" lvl="0" indent="0" algn="just">
              <a:buNone/>
            </a:pPr>
            <a:endPara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пластах угля, склонных к самовозгоранию, изоляцию выработанных пространств отработанных выемочных участков проводить так, чтобы концентрация кислорода в рудничной атмосфере в изолированном выработанном пространстве не превышала 10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горных работ в строгом соответствии с проектной документацией особенно в части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календарного графика добычи угля, проведения горных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выработок.</a:t>
            </a:r>
          </a:p>
          <a:p>
            <a:pPr marL="0" lvl="0" indent="0" algn="just">
              <a:buNone/>
            </a:pPr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надлежащий контроль за производством горных работ руководителями и специалистами шахты в соответствии с требованиями, изложенными в ст. 9 ФЗ-116 «О промышленной безопасности опасных производственных объектов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lvl="0" indent="0" algn="just">
              <a:buNone/>
            </a:pPr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безусловное выполнение мер по предотвращению фрикционного искрения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882839"/>
          </a:xfrm>
        </p:spPr>
        <p:txBody>
          <a:bodyPr>
            <a:noAutofit/>
          </a:bodyPr>
          <a:lstStyle/>
          <a:p>
            <a:pPr marL="342900" algn="ctr"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предупреждению возникновения пожаров</a:t>
            </a:r>
          </a:p>
        </p:txBody>
      </p:sp>
      <p:pic>
        <p:nvPicPr>
          <p:cNvPr id="1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3568" cy="7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111966" y="1124744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11966" y="2276872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11966" y="3051566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11966" y="3861048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11966" y="4869160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11966" y="5733256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17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3880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Смертельный 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травматизм в</a:t>
            </a: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шахтах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Кузбасса</a:t>
            </a:r>
            <a:b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2018 году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80255"/>
              </p:ext>
            </p:extLst>
          </p:nvPr>
        </p:nvGraphicFramePr>
        <p:xfrm>
          <a:off x="179512" y="1268760"/>
          <a:ext cx="8784976" cy="5135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4148153"/>
                <a:gridCol w="1576791"/>
                <a:gridCol w="986034"/>
                <a:gridCol w="1641950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предприятия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н/с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травм.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происшествия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/>
                </a:tc>
              </a:tr>
              <a:tr h="1627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«Шахта «Юбилейная»  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11.01.2018г.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к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дизелевозный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162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ТопПром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2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«Шахта «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Осинниковская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07.02.2018г.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Обрушение в подготовительном забое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298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"Распадская угольная компания"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"Шахта "Есаульская«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15.03.2018г.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конвейерный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298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"Распадская угольная компания"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5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Шахта Южная" (филиал АО "Черниговец)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08.08.2018г.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конвейерный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162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ХК «СДС-Уголь»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«Разрез Инской»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27.11.2018г.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 конвейерный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488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"УМГШО" (в филиале "Шахта "Ерунаковская-8" АО "ОУК "Южкузбассуголь")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18.12.2018г.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Демонтажные работы в лавы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3255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Шахта Южная" (филиал АО "Черниговец)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19.12.2018г.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конвейерный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162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ХК «СДС-Уголь»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" marR="6512" marT="6512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3568" cy="7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18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601518" y="6350384"/>
            <a:ext cx="43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249623" y="1196964"/>
            <a:ext cx="8786874" cy="5338086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реестре опасных производственных объектов зарегистрированы  и поднадзорны 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управлению </a:t>
            </a:r>
            <a:r>
              <a:rPr lang="ru-RU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на территории Кузбасса:</a:t>
            </a:r>
            <a:endParaRPr lang="ru-RU" sz="22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200" b="1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ОПО «шахта угольная»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опасности (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опасности)</a:t>
            </a:r>
            <a:r>
              <a:rPr lang="ru-RU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осуществляется </a:t>
            </a:r>
            <a:r>
              <a:rPr lang="ru-RU" sz="2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постоянного </a:t>
            </a:r>
            <a:r>
              <a:rPr lang="ru-RU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надзора.</a:t>
            </a:r>
            <a:endParaRPr lang="ru-RU" sz="22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41 - </a:t>
            </a:r>
            <a:r>
              <a:rPr lang="ru-RU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действующие,</a:t>
            </a:r>
            <a:endParaRPr lang="ru-RU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в </a:t>
            </a:r>
            <a:r>
              <a:rPr lang="ru-RU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</a:t>
            </a:r>
            <a:r>
              <a:rPr lang="ru-RU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ликвидации, </a:t>
            </a:r>
            <a:endParaRPr lang="ru-RU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12 - в стадии консервации,</a:t>
            </a:r>
            <a:endParaRPr lang="ru-RU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в </a:t>
            </a:r>
            <a:r>
              <a:rPr lang="ru-RU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</a:t>
            </a:r>
            <a:r>
              <a:rPr lang="ru-RU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строительства.</a:t>
            </a:r>
            <a:endParaRPr lang="ru-RU" sz="2200" b="1" i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200" b="1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" y="1"/>
            <a:ext cx="868566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/>
          </p:cNvSpPr>
          <p:nvPr/>
        </p:nvSpPr>
        <p:spPr bwMode="auto">
          <a:xfrm>
            <a:off x="588333" y="116632"/>
            <a:ext cx="82321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7969200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7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938" y="1484784"/>
            <a:ext cx="8285494" cy="525658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Действующие на предприятиях системы управления промышленной безопасностью носят 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формальный характер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в полной мере прогнозировать и предупреждать возникновение критических рисков приводящих к авариям и несчастным случаям.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Ненадлежащий уровень производственного контроля на предприятиях, позволяющий производство горных работ на неисправном оборудовании, без наряда, с нарушением проектно-технической документации или её полном отсутствии.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Низкий уровень исполнения проектно-технической документации. Неправильно принятые технические решения неизбежно ведут к авариям и несчастным случаям.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Недостаточная квалификация персонала предприятий, прежде всего руководящего состава, не позволяет организовать безопасное производство работ.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нарушений требований безопасности, допускаемых практически всеми – от рабочих до руководителей.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8291264" cy="1296144"/>
          </a:xfrm>
        </p:spPr>
        <p:txBody>
          <a:bodyPr>
            <a:noAutofit/>
          </a:bodyPr>
          <a:lstStyle/>
          <a:p>
            <a:pPr marL="342900"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системные причины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 и аварийности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предприятиях подземной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угледобычи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3568" cy="7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stolton.ru/Ti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412776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stolton.ru/Ti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263691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stolton.ru/Ti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3933056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stolton.ru/Ti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" y="494116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stolton.ru/Ti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" y="602128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933934" y="6458584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19 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824077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/>
              <a:t>непрерывный мониторинг </a:t>
            </a:r>
            <a:r>
              <a:rPr lang="ru-RU" b="1" dirty="0"/>
              <a:t>состояния </a:t>
            </a:r>
            <a:r>
              <a:rPr lang="ru-RU" b="1" dirty="0" smtClean="0"/>
              <a:t>ОПО </a:t>
            </a:r>
            <a:r>
              <a:rPr lang="ru-RU" b="1" dirty="0"/>
              <a:t>в реальном режиме времени с использованием автоматизированной системы управления </a:t>
            </a:r>
            <a:r>
              <a:rPr lang="ru-RU" b="1" dirty="0" smtClean="0"/>
              <a:t>технологическим процессом; </a:t>
            </a:r>
          </a:p>
          <a:p>
            <a:endParaRPr lang="ru-RU" sz="1050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оперативная оценка </a:t>
            </a:r>
            <a:r>
              <a:rPr lang="ru-RU" b="1" dirty="0"/>
              <a:t>рисков возникновения аварий; </a:t>
            </a:r>
            <a:endParaRPr lang="ru-RU" b="1" dirty="0" smtClean="0"/>
          </a:p>
          <a:p>
            <a:endParaRPr lang="ru-RU" sz="1050" b="1" dirty="0"/>
          </a:p>
          <a:p>
            <a:r>
              <a:rPr lang="ru-RU" b="1" dirty="0"/>
              <a:t>- </a:t>
            </a:r>
            <a:r>
              <a:rPr lang="ru-RU" b="1" dirty="0" smtClean="0"/>
              <a:t>прогнозирование </a:t>
            </a:r>
            <a:r>
              <a:rPr lang="ru-RU" b="1" dirty="0"/>
              <a:t>уровня промышленной безопасности, а также </a:t>
            </a:r>
            <a:r>
              <a:rPr lang="ru-RU" b="1" dirty="0" smtClean="0"/>
              <a:t>обеспечение </a:t>
            </a:r>
            <a:r>
              <a:rPr lang="ru-RU" b="1" dirty="0"/>
              <a:t>возможности принятия </a:t>
            </a:r>
            <a:r>
              <a:rPr lang="ru-RU" b="1" dirty="0" smtClean="0"/>
              <a:t>мер </a:t>
            </a:r>
            <a:r>
              <a:rPr lang="ru-RU" b="1" dirty="0"/>
              <a:t>для предотвращения аварий.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Риск-ориентированный подход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 организации надзорной деятельности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71" y="4675613"/>
            <a:ext cx="3132348" cy="2088232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4" y="3645024"/>
            <a:ext cx="3132736" cy="2088491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47" y="3645024"/>
            <a:ext cx="3132348" cy="2088232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20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57601"/>
            <a:ext cx="8229600" cy="4464496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мере использовать права, предоставленные законодательством Российской Федерации, в вопросах промышленной безопасности, особенно в тех случаях которые представляют угрозу жизни и здоровью людей;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незамедлительные меры реагирования при получении информации или сведений от граждан, общественных организаций или надзорных органов об имеющихся на шахте нарушениях, которые представляют угрозу жизни и здоровью людей;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обязательном порядке приостанавливать через суд горные работы  при выявлении превышения максимально допустимых концентраций газа метана, при выявлении взрывоопасных концентраций пыли, не выполнения мероприятий по пыле-взрыво защите, а также  в  случае аварий и о травматизма.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практику постоянного надзора включающую внезапные проверки, без уведомления руководства предприятий, в том числе в вечернее и ночное время и это будет продолжаться.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практику групповых проверок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 других видов надзора.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22768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ЭФФЕКТИВНОСИ НАДЗОРНОЙ ДЕЯТЕЛЬНОСТИ НА УГОЛЬНЫХ ШАХТАХ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осуществлять главный принцип работы Сибирского управления Ростехнадзора - БЕСКОМПРОМИССНОСТЬ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21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00" y="9291"/>
            <a:ext cx="999815" cy="11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420888"/>
            <a:ext cx="8424936" cy="1466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22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9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03" y="1366209"/>
            <a:ext cx="8856985" cy="51125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01518" y="6350384"/>
            <a:ext cx="43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202058" y="1510225"/>
            <a:ext cx="8786874" cy="482453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шахты Кузбасса являются опасными по газу и взрывчатости угольной пыли.</a:t>
            </a:r>
          </a:p>
          <a:p>
            <a:pPr marL="45720" lv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50 шахт имеют 3-ю и более высокую категорию по газу метану. </a:t>
            </a:r>
          </a:p>
          <a:p>
            <a:pPr marL="45720" lv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17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шахт опасные по внезапным выбросам угля 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газа;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24 шахты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сверхкатегорные по газу метану;  </a:t>
            </a:r>
          </a:p>
          <a:p>
            <a:pPr marL="45720" lv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9 шахт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по газу метану;</a:t>
            </a:r>
          </a:p>
          <a:p>
            <a:pPr marL="45720" lv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7 шахт второй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по газу метану;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9 шахт первой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по газу метану.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44 шахты, где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горные работы ведутся 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пластах опасных или угрожаемых по горным ударам (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по горным ударам 8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шахт,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угрожаемых по горным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ударам 36 шахт).</a:t>
            </a:r>
          </a:p>
          <a:p>
            <a:pPr marL="45720" indent="0" algn="just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Отрабатываются 77 угольных пластов склонных к самовозгоранию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5" y="4725144"/>
            <a:ext cx="443573" cy="4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4" y="2158297"/>
            <a:ext cx="443573" cy="4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3" y="2785667"/>
            <a:ext cx="443573" cy="4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5" y="3198098"/>
            <a:ext cx="443573" cy="4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5" y="3681028"/>
            <a:ext cx="443573" cy="4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5" y="4005064"/>
            <a:ext cx="443573" cy="4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5" y="4365104"/>
            <a:ext cx="443573" cy="4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969200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 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3" y="188640"/>
            <a:ext cx="868566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/>
          </p:cNvSpPr>
          <p:nvPr/>
        </p:nvSpPr>
        <p:spPr bwMode="auto">
          <a:xfrm>
            <a:off x="588333" y="116632"/>
            <a:ext cx="82321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</p:spTree>
    <p:extLst>
      <p:ext uri="{BB962C8B-B14F-4D97-AF65-F5344CB8AC3E}">
        <p14:creationId xmlns:p14="http://schemas.microsoft.com/office/powerpoint/2010/main" val="6035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263" y="1124744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 – опасных производственных объектов «разрез угольный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79 - объектов по обогащению и переработке полезных ископаемых.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79071" y="1160372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26872" y="2708920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im0-tub-ru.yandex.net/i?id=bd9b58a9d93c7efa8899b96ea080fd00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45" y="5168502"/>
            <a:ext cx="2380569" cy="16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5b07098b29f910c95fc580c05d4ef3cd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57192"/>
            <a:ext cx="2989433" cy="170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f635dfcd3c714a4435607c78ff390f57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21" y="5168503"/>
            <a:ext cx="2533280" cy="16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0-tub-ru.yandex.net/i?id=69139630e893b75a04d867c01cfc3f8d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2230639" cy="16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7969200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49623" y="1196964"/>
            <a:ext cx="8786874" cy="5112356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charset="2"/>
              <a:buNone/>
              <a:defRPr/>
            </a:pP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" charset="2"/>
              <a:buNone/>
              <a:defRPr/>
            </a:pP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" charset="2"/>
              <a:buNone/>
              <a:defRPr/>
            </a:pPr>
            <a:endParaRPr lang="ru-RU" sz="2200" b="1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354690"/>
              </p:ext>
            </p:extLst>
          </p:nvPr>
        </p:nvGraphicFramePr>
        <p:xfrm>
          <a:off x="323527" y="1849783"/>
          <a:ext cx="8640962" cy="4032448"/>
        </p:xfrm>
        <a:graphic>
          <a:graphicData uri="http://schemas.openxmlformats.org/drawingml/2006/table">
            <a:tbl>
              <a:tblPr/>
              <a:tblGrid>
                <a:gridCol w="4807148"/>
                <a:gridCol w="1152692"/>
                <a:gridCol w="1190195"/>
                <a:gridCol w="1490927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мес.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мес.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 2017/2018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гг.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проверок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выявленных нарушений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+1525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наложенных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административных штрафов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+88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наложенных штрафов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(млн.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238,28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+3,74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взысканных штрафов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(млн.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183,56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192,69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+9,13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приостановление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деятельности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3583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надзорной деятельности Сибирского управления Ростехнадзора 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предприятиях угледобычи за 12 месяцев 2017-2018 гг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969200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608" y="142792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- применяется </a:t>
            </a:r>
            <a:r>
              <a:rPr lang="ru-RU" sz="2400" b="1" dirty="0">
                <a:latin typeface="Arial Black" panose="020B0A04020102020204" pitchFamily="34" charset="0"/>
              </a:rPr>
              <a:t>только там, где есть непосредственная угроза возникновения аварии или угроза жизни и здоровью людей.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C:\Users\derksenod\Desktop\Подготовка к совещанию 25.10.2017\фото для подготовки слайдов\60_2_IBG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99" y="24373"/>
            <a:ext cx="2731533" cy="165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5127" y="5866600"/>
            <a:ext cx="6246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прежде всего!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derksenod\Desktop\Подготовка к совещанию 25.10.2017\фото для подготовки слайдов\17146-ok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12936"/>
            <a:ext cx="801953" cy="80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61808" y="52229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Административная приостановка работ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403" y="2636912"/>
            <a:ext cx="81369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Недопустимым является нарушение таких параметров, как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режима;</a:t>
            </a: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при осуществлении работ в подготовительных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выработках;</a:t>
            </a: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безопасности в очистных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забоях;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безопасности на подземном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C:\Users\derksenod\Desktop\Подготовка к совещанию 25.10.2017\фото для подготовки слайдов\bigstock__D_Golden_Tick_20024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44" y="3284984"/>
            <a:ext cx="370603" cy="3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derksenod\Desktop\Подготовка к совещанию 25.10.2017\фото для подготовки слайдов\bigstock__D_Golden_Tick_20024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43" y="3759660"/>
            <a:ext cx="370603" cy="3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derksenod\Desktop\Подготовка к совещанию 25.10.2017\фото для подготовки слайдов\bigstock__D_Golden_Tick_20024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0" y="4437112"/>
            <a:ext cx="370603" cy="3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derksenod\Desktop\Подготовка к совещанию 25.10.2017\фото для подготовки слайдов\bigstock__D_Golden_Tick_20024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8" y="4882410"/>
            <a:ext cx="370603" cy="3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969200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916832"/>
            <a:ext cx="7992888" cy="41044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C:\Users\derksenod\Desktop\РАЗНОЕ\по диаграммам\фоны\af507d0c0ab335873ce6fb4db7c89ad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916832"/>
            <a:ext cx="1442695" cy="14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81011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постановлению суда приостанавливалась эксплуатация 173 объектов на транспорте.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88021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за нарушения пылегазового режима (превышения предельно допустимых концентраций газа и отложений взрывоопасной концентраций пыли)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приостановок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19871" y="3573016"/>
            <a:ext cx="989856" cy="2644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23182" y="3573016"/>
            <a:ext cx="1017984" cy="2644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691680" y="3969060"/>
            <a:ext cx="6102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78 – газ           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ru-RU" b="1" dirty="0">
                <a:solidFill>
                  <a:schemeClr val="bg1"/>
                </a:solidFill>
              </a:rPr>
              <a:t>122 - пыль</a:t>
            </a:r>
            <a:endParaRPr lang="ru-RU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778494" y="3573016"/>
            <a:ext cx="367065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/>
          </p:cNvSpPr>
          <p:nvPr/>
        </p:nvSpPr>
        <p:spPr bwMode="auto">
          <a:xfrm>
            <a:off x="588333" y="116632"/>
            <a:ext cx="82321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pic>
        <p:nvPicPr>
          <p:cNvPr id="1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" y="1"/>
            <a:ext cx="868566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969200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6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96080"/>
              </p:ext>
            </p:extLst>
          </p:nvPr>
        </p:nvGraphicFramePr>
        <p:xfrm>
          <a:off x="287524" y="1484784"/>
          <a:ext cx="8712968" cy="4126266"/>
        </p:xfrm>
        <a:graphic>
          <a:graphicData uri="http://schemas.openxmlformats.org/drawingml/2006/table">
            <a:tbl>
              <a:tblPr firstRow="1" firstCol="1" bandRow="1"/>
              <a:tblGrid>
                <a:gridCol w="1488285"/>
                <a:gridCol w="1748374"/>
                <a:gridCol w="3193310"/>
                <a:gridCol w="2282999"/>
              </a:tblGrid>
              <a:tr h="47414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Возбуждено дел о привлечении должностных к административной ответственности в виде дисквалификации 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Назначенное судом административное наказание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3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2018 году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8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Сибирским управлением Ростехнадзора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Кемеровской межрайонной прокуратурой по надзору за исполнением законов в угледобывающей отрасли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Дисквалификация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Дисквалификация в стадии обжалования </a:t>
                      </a:r>
                    </a:p>
                  </a:txBody>
                  <a:tcPr marL="8780" marR="8780" marT="8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116631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привлечении должностных лиц угледобывающих предприятий к административной ответственности в виде дисквалификации в 2018 году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01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derksenod\Desktop\15ю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0607"/>
            <a:ext cx="3379394" cy="1872208"/>
          </a:xfrm>
          <a:prstGeom prst="rect">
            <a:avLst/>
          </a:prstGeom>
          <a:noFill/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986833" y="6582180"/>
            <a:ext cx="8723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040"/>
            <a:ext cx="91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/>
                <a:ea typeface="Times New Roman"/>
              </a:rPr>
              <a:t>Авария </a:t>
            </a:r>
            <a:r>
              <a:rPr lang="ru-RU" sz="3600" dirty="0">
                <a:latin typeface="Times New Roman"/>
                <a:ea typeface="Times New Roman"/>
              </a:rPr>
              <a:t>на шахте «Распадская»</a:t>
            </a:r>
            <a:endParaRPr lang="ru-RU" sz="3600" dirty="0"/>
          </a:p>
        </p:txBody>
      </p:sp>
      <p:pic>
        <p:nvPicPr>
          <p:cNvPr id="4098" name="Picture 2" descr="C:\Users\derksenod\Desktop\РАЗНОЕ\по диаграммам\фоны\р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670714" cy="26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8993" y="632713"/>
            <a:ext cx="91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ночь на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мая 2010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8993" y="962243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Трагедия, которая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унесла жизни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человек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derksenod\Desktop\Подготовка к совещанию 25.10.2017\фото для подготовки слайдов\677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" y="3500873"/>
            <a:ext cx="3845760" cy="26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erksenod\Desktop\Подготовка к совещанию 25.10.2017\фото для подготовки слайдов\ш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62" y="1423908"/>
            <a:ext cx="3553306" cy="533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rksenod\Desktop\Подготовка к совещанию 25.10.2017\фото для подготовки слайдов\i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96" y="4376592"/>
            <a:ext cx="4089192" cy="23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969200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8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4601</TotalTime>
  <Words>1708</Words>
  <Application>Microsoft Office PowerPoint</Application>
  <PresentationFormat>Экран (4:3)</PresentationFormat>
  <Paragraphs>390</Paragraphs>
  <Slides>23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по актуализации действующих требований безопасности ведения работ, связанных с пользованием недрами</vt:lpstr>
      <vt:lpstr>Презентация PowerPoint</vt:lpstr>
      <vt:lpstr>Презентация PowerPoint</vt:lpstr>
      <vt:lpstr>Презентация PowerPoint</vt:lpstr>
      <vt:lpstr>Удельный  смертельный травматизм, чел./млн.т</vt:lpstr>
      <vt:lpstr>Презентация PowerPoint</vt:lpstr>
      <vt:lpstr>Презентация PowerPoint</vt:lpstr>
      <vt:lpstr>Сведения об авариях, допущенных на предприятиях подземной угледобычи (шахтах) в 2018 году:</vt:lpstr>
      <vt:lpstr>Мероприятия по предупреждению возникновения пожаров</vt:lpstr>
      <vt:lpstr>Смертельный травматизм в шахтах Кузбасса в 2018 году</vt:lpstr>
      <vt:lpstr>Основные системные причины травматизма и аварийности  на предприятиях подземной угледобычи</vt:lpstr>
      <vt:lpstr>Презентация PowerPoint</vt:lpstr>
      <vt:lpstr>ПУТИ ПОВЫШЕНИЯ ЭФФЕКТИВНОСИ НАДЗОРНОЙ ДЕЯТЕЛЬНОСТИ НА УГОЛЬНЫХ ШАХТАХ:  Продолжать осуществлять главный принцип работы Сибирского управления Ростехнадзора - БЕСКОМПРОМИССНОСТЬ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Дерксен Ольга Дмитриевна</cp:lastModifiedBy>
  <cp:revision>222</cp:revision>
  <cp:lastPrinted>2019-03-27T11:38:16Z</cp:lastPrinted>
  <dcterms:created xsi:type="dcterms:W3CDTF">2017-03-06T07:11:06Z</dcterms:created>
  <dcterms:modified xsi:type="dcterms:W3CDTF">2019-03-28T08:11:00Z</dcterms:modified>
</cp:coreProperties>
</file>